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9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7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29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0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5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9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67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5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53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8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9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 </a:t>
            </a:r>
            <a:r>
              <a:rPr lang="en-US" dirty="0" smtClean="0"/>
              <a:t>Economical</a:t>
            </a:r>
            <a:br>
              <a:rPr lang="en-US" dirty="0" smtClean="0"/>
            </a:br>
            <a:r>
              <a:rPr lang="en-US" dirty="0" smtClean="0"/>
              <a:t>Principles 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2310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 is relationship between the results of the functioning of the company and the investments that are necessary to fulfill the same/ </a:t>
            </a:r>
            <a:endParaRPr lang="ru-RU" dirty="0" smtClean="0"/>
          </a:p>
          <a:p>
            <a:r>
              <a:rPr lang="en-US" dirty="0" smtClean="0"/>
              <a:t>Efficiency means doing the job in a right way.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86794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838201"/>
            <a:ext cx="6798736" cy="5096932"/>
          </a:xfrm>
        </p:spPr>
        <p:txBody>
          <a:bodyPr/>
          <a:lstStyle/>
          <a:p>
            <a:r>
              <a:rPr lang="en-US" b="1" dirty="0" smtClean="0"/>
              <a:t>Efficiency is measured by the relation of  consumed means of work and production.</a:t>
            </a:r>
            <a:endParaRPr lang="mk-MK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52" y="2637986"/>
            <a:ext cx="4904762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Productivity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(</a:t>
            </a:r>
            <a:r>
              <a:rPr lang="en-US" dirty="0" smtClean="0"/>
              <a:t>task</a:t>
            </a:r>
            <a:r>
              <a:rPr lang="mk-MK" dirty="0" smtClean="0"/>
              <a:t>)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smtClean="0"/>
              <a:t>Bakery “n” produces daily </a:t>
            </a:r>
            <a:r>
              <a:rPr lang="mk-MK" i="1" dirty="0" smtClean="0"/>
              <a:t> </a:t>
            </a:r>
            <a:r>
              <a:rPr lang="sr-Latn-RS" i="1" dirty="0"/>
              <a:t>180.000 </a:t>
            </a:r>
            <a:r>
              <a:rPr lang="en-US" i="1" dirty="0" smtClean="0"/>
              <a:t>pieces of bread</a:t>
            </a:r>
            <a:r>
              <a:rPr lang="mk-MK" i="1" dirty="0" smtClean="0"/>
              <a:t>, </a:t>
            </a:r>
            <a:r>
              <a:rPr lang="en-US" i="1" dirty="0" smtClean="0"/>
              <a:t>producing cost of 6000 hours </a:t>
            </a:r>
            <a:r>
              <a:rPr lang="en-US" i="1" dirty="0" err="1" smtClean="0"/>
              <a:t>labour</a:t>
            </a:r>
            <a:r>
              <a:rPr lang="en-US" i="1" dirty="0" smtClean="0"/>
              <a:t>. Calculate the productivity of the bakery expressed with the amount of produced bread per hour.</a:t>
            </a:r>
            <a:endParaRPr lang="mk-MK" dirty="0"/>
          </a:p>
          <a:p>
            <a:r>
              <a:rPr lang="sr-Latn-RS" dirty="0"/>
              <a:t>Q = 180.000 </a:t>
            </a:r>
            <a:r>
              <a:rPr lang="en-US" dirty="0" smtClean="0"/>
              <a:t>pieces of bread</a:t>
            </a:r>
            <a:endParaRPr lang="mk-MK" dirty="0"/>
          </a:p>
          <a:p>
            <a:r>
              <a:rPr lang="sr-Latn-RS" u="sng" dirty="0"/>
              <a:t>T = 6.000 h </a:t>
            </a:r>
            <a:r>
              <a:rPr lang="en-US" u="sng" dirty="0" err="1" smtClean="0"/>
              <a:t>labour</a:t>
            </a:r>
            <a:endParaRPr lang="mk-MK" dirty="0"/>
          </a:p>
          <a:p>
            <a:r>
              <a:rPr lang="sr-Latn-RS" u="sng" dirty="0"/>
              <a:t>P=?</a:t>
            </a:r>
            <a:endParaRPr lang="sr-Latn-RS" dirty="0"/>
          </a:p>
          <a:p>
            <a:r>
              <a:rPr lang="sr-Latn-RS" b="1" dirty="0"/>
              <a:t>P </a:t>
            </a:r>
            <a:r>
              <a:rPr lang="sr-Latn-RS" dirty="0"/>
              <a:t>=</a:t>
            </a:r>
            <a:r>
              <a:rPr lang="mk-MK" dirty="0"/>
              <a:t> </a:t>
            </a:r>
            <a:r>
              <a:rPr lang="en-US" dirty="0"/>
              <a:t>Q/T=180.000,00/6000h</a:t>
            </a:r>
            <a:r>
              <a:rPr lang="sr-Latn-RS" dirty="0"/>
              <a:t> =30 par/h </a:t>
            </a:r>
            <a:r>
              <a:rPr lang="sr-Latn-RS" dirty="0" smtClean="0"/>
              <a:t>-</a:t>
            </a:r>
            <a:r>
              <a:rPr lang="en-US" dirty="0" smtClean="0"/>
              <a:t>30 pieces of bread are produced per hour</a:t>
            </a:r>
            <a:endParaRPr lang="mk-MK" dirty="0"/>
          </a:p>
          <a:p>
            <a:r>
              <a:rPr lang="en-US" dirty="0" smtClean="0"/>
              <a:t>Normal working time per hour( needed hours for production work for a piece of bread)</a:t>
            </a:r>
            <a:endParaRPr lang="mk-MK" dirty="0"/>
          </a:p>
          <a:p>
            <a:r>
              <a:rPr lang="en-US" dirty="0" err="1"/>
              <a:t>T</a:t>
            </a:r>
            <a:r>
              <a:rPr lang="en-US" baseline="-25000" dirty="0" err="1"/>
              <a:t>h</a:t>
            </a:r>
            <a:r>
              <a:rPr lang="en-US" dirty="0"/>
              <a:t>=T/Q</a:t>
            </a:r>
            <a:endParaRPr lang="mk-MK" dirty="0"/>
          </a:p>
          <a:p>
            <a:r>
              <a:rPr lang="en-US" dirty="0" err="1"/>
              <a:t>T</a:t>
            </a:r>
            <a:r>
              <a:rPr lang="en-US" baseline="-25000" dirty="0" err="1"/>
              <a:t>h</a:t>
            </a:r>
            <a:r>
              <a:rPr lang="en-US" dirty="0"/>
              <a:t>=6.000/180.000 </a:t>
            </a:r>
            <a:r>
              <a:rPr lang="en-US" dirty="0" smtClean="0"/>
              <a:t>pieces</a:t>
            </a:r>
            <a:endParaRPr lang="mk-MK" dirty="0"/>
          </a:p>
          <a:p>
            <a:r>
              <a:rPr lang="en-US" dirty="0" err="1"/>
              <a:t>T</a:t>
            </a:r>
            <a:r>
              <a:rPr lang="en-US" baseline="-25000" dirty="0" err="1"/>
              <a:t>h</a:t>
            </a:r>
            <a:r>
              <a:rPr lang="mk-MK" dirty="0"/>
              <a:t>=0,03 </a:t>
            </a:r>
            <a:r>
              <a:rPr lang="en-US" dirty="0"/>
              <a:t>h</a:t>
            </a:r>
            <a:r>
              <a:rPr lang="sq-AL" dirty="0"/>
              <a:t> </a:t>
            </a:r>
            <a:r>
              <a:rPr lang="mk-MK" dirty="0"/>
              <a:t>з</a:t>
            </a:r>
            <a:r>
              <a:rPr lang="sq-AL" dirty="0"/>
              <a:t>a 1 </a:t>
            </a:r>
            <a:r>
              <a:rPr lang="en-US" dirty="0" smtClean="0"/>
              <a:t>piece of </a:t>
            </a:r>
            <a:r>
              <a:rPr lang="en-US" dirty="0" err="1" smtClean="0"/>
              <a:t>bread.For</a:t>
            </a:r>
            <a:r>
              <a:rPr lang="en-US" dirty="0" smtClean="0"/>
              <a:t> production of one piece of bread are needed 0,003 hors or 2 minutes.</a:t>
            </a:r>
            <a:r>
              <a:rPr lang="mk-MK" dirty="0" smtClean="0"/>
              <a:t>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69881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Economy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(</a:t>
            </a:r>
            <a:r>
              <a:rPr lang="en-US" dirty="0" smtClean="0"/>
              <a:t>task</a:t>
            </a:r>
            <a:r>
              <a:rPr lang="mk-MK" dirty="0" smtClean="0"/>
              <a:t>)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Company of tile production, has produced</a:t>
            </a:r>
            <a:r>
              <a:rPr lang="mk-MK" i="1" dirty="0" smtClean="0"/>
              <a:t> </a:t>
            </a:r>
            <a:r>
              <a:rPr lang="mk-MK" i="1" dirty="0"/>
              <a:t>4.000.000,00 </a:t>
            </a:r>
            <a:r>
              <a:rPr lang="en-US" i="1" dirty="0" err="1" smtClean="0"/>
              <a:t>tiles.For</a:t>
            </a:r>
            <a:r>
              <a:rPr lang="en-US" i="1" dirty="0" smtClean="0"/>
              <a:t> that reason it has spent 1,200000 kg material .500000 hours work time with machines and 200000 hours work force.</a:t>
            </a:r>
            <a:endParaRPr lang="mk-MK" dirty="0"/>
          </a:p>
          <a:p>
            <a:r>
              <a:rPr lang="en-US" i="1" dirty="0" smtClean="0"/>
              <a:t>Calculate partial economy of the company</a:t>
            </a:r>
            <a:endParaRPr lang="mk-MK" dirty="0"/>
          </a:p>
          <a:p>
            <a:r>
              <a:rPr lang="mk-MK" dirty="0" smtClean="0"/>
              <a:t>Е=</a:t>
            </a:r>
            <a:r>
              <a:rPr lang="en-US" dirty="0" smtClean="0"/>
              <a:t>value</a:t>
            </a:r>
            <a:r>
              <a:rPr lang="mk-MK" dirty="0" smtClean="0"/>
              <a:t>/</a:t>
            </a:r>
            <a:r>
              <a:rPr lang="en-US" dirty="0" smtClean="0"/>
              <a:t>Expenses </a:t>
            </a:r>
            <a:r>
              <a:rPr lang="mk-MK" dirty="0" smtClean="0"/>
              <a:t>=</a:t>
            </a:r>
            <a:r>
              <a:rPr lang="en-US" dirty="0"/>
              <a:t>V/T</a:t>
            </a:r>
            <a:endParaRPr lang="mk-MK" dirty="0"/>
          </a:p>
          <a:p>
            <a:r>
              <a:rPr lang="mk-MK" dirty="0" smtClean="0"/>
              <a:t>Е</a:t>
            </a:r>
            <a:r>
              <a:rPr lang="en-US" baseline="-25000" dirty="0" smtClean="0"/>
              <a:t>material</a:t>
            </a:r>
            <a:r>
              <a:rPr lang="mk-MK" dirty="0" smtClean="0"/>
              <a:t>=4.000.000/1.200.000=3,33 </a:t>
            </a:r>
            <a:r>
              <a:rPr lang="en-US" dirty="0" smtClean="0"/>
              <a:t>pieces</a:t>
            </a:r>
            <a:r>
              <a:rPr lang="mk-MK" dirty="0" smtClean="0"/>
              <a:t>/</a:t>
            </a:r>
            <a:r>
              <a:rPr lang="en-US" dirty="0" smtClean="0"/>
              <a:t>kg</a:t>
            </a:r>
            <a:endParaRPr lang="mk-MK" dirty="0"/>
          </a:p>
          <a:p>
            <a:r>
              <a:rPr lang="mk-MK" dirty="0" smtClean="0"/>
              <a:t>Е</a:t>
            </a:r>
            <a:r>
              <a:rPr lang="en-US" baseline="-25000" dirty="0" smtClean="0"/>
              <a:t>work</a:t>
            </a:r>
            <a:r>
              <a:rPr lang="en-US" dirty="0" smtClean="0"/>
              <a:t> </a:t>
            </a:r>
            <a:r>
              <a:rPr lang="en-US" dirty="0" err="1" smtClean="0"/>
              <a:t>toolsf</a:t>
            </a:r>
            <a:r>
              <a:rPr lang="mk-MK" dirty="0" smtClean="0"/>
              <a:t>=4.000.000/500.000=8 </a:t>
            </a:r>
            <a:r>
              <a:rPr lang="en-US" dirty="0" smtClean="0"/>
              <a:t>pieces</a:t>
            </a:r>
            <a:r>
              <a:rPr lang="mk-MK" dirty="0" smtClean="0"/>
              <a:t>/</a:t>
            </a:r>
            <a:r>
              <a:rPr lang="en-US" dirty="0" smtClean="0"/>
              <a:t>hour</a:t>
            </a:r>
            <a:endParaRPr lang="mk-MK" dirty="0"/>
          </a:p>
          <a:p>
            <a:r>
              <a:rPr lang="mk-MK" dirty="0" smtClean="0"/>
              <a:t>Е</a:t>
            </a:r>
            <a:r>
              <a:rPr lang="en-US" baseline="-25000" dirty="0" smtClean="0"/>
              <a:t>work</a:t>
            </a:r>
            <a:r>
              <a:rPr lang="en-US" dirty="0" smtClean="0"/>
              <a:t> force </a:t>
            </a:r>
            <a:r>
              <a:rPr lang="mk-MK" dirty="0" smtClean="0"/>
              <a:t>=4.000.000/200.000=20 </a:t>
            </a:r>
            <a:r>
              <a:rPr lang="en-US" dirty="0" smtClean="0"/>
              <a:t>pieces</a:t>
            </a:r>
            <a:r>
              <a:rPr lang="mk-MK" dirty="0" smtClean="0"/>
              <a:t>/</a:t>
            </a:r>
            <a:r>
              <a:rPr lang="en-US" dirty="0" smtClean="0"/>
              <a:t>hour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0591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Profitability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(</a:t>
            </a:r>
            <a:r>
              <a:rPr lang="en-US" dirty="0" smtClean="0"/>
              <a:t>task</a:t>
            </a:r>
            <a:r>
              <a:rPr lang="mk-MK" dirty="0" smtClean="0"/>
              <a:t>)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Task</a:t>
            </a:r>
            <a:r>
              <a:rPr lang="mk-MK" i="1" dirty="0" smtClean="0"/>
              <a:t>З: </a:t>
            </a:r>
            <a:r>
              <a:rPr lang="en-US" i="1" dirty="0" smtClean="0"/>
              <a:t>The company in 2009 has gained profit in the amount of </a:t>
            </a:r>
            <a:r>
              <a:rPr lang="mk-MK" i="1" dirty="0" smtClean="0"/>
              <a:t>300.000 </a:t>
            </a:r>
            <a:r>
              <a:rPr lang="en-US" i="1" dirty="0" err="1" smtClean="0"/>
              <a:t>denars</a:t>
            </a:r>
            <a:r>
              <a:rPr lang="mk-MK" i="1" dirty="0" smtClean="0"/>
              <a:t>, </a:t>
            </a:r>
            <a:r>
              <a:rPr lang="en-US" i="1" dirty="0" smtClean="0"/>
              <a:t>with committed funds of </a:t>
            </a:r>
            <a:r>
              <a:rPr lang="mk-MK" i="1" dirty="0" smtClean="0"/>
              <a:t>с900.000 </a:t>
            </a:r>
            <a:r>
              <a:rPr lang="en-US" i="1" dirty="0" err="1" smtClean="0"/>
              <a:t>denars</a:t>
            </a:r>
            <a:r>
              <a:rPr lang="mk-MK" i="1" dirty="0" smtClean="0"/>
              <a:t>. </a:t>
            </a:r>
            <a:r>
              <a:rPr lang="en-US" i="1" dirty="0" smtClean="0"/>
              <a:t>In 2010 it gained profit in the amount of </a:t>
            </a:r>
            <a:r>
              <a:rPr lang="mk-MK" i="1" dirty="0" smtClean="0"/>
              <a:t>250.000 </a:t>
            </a:r>
            <a:r>
              <a:rPr lang="en-US" i="1" dirty="0" err="1" smtClean="0"/>
              <a:t>denars</a:t>
            </a:r>
            <a:r>
              <a:rPr lang="mk-MK" i="1" dirty="0" smtClean="0"/>
              <a:t>,</a:t>
            </a:r>
            <a:r>
              <a:rPr lang="en-US" i="1" dirty="0" smtClean="0"/>
              <a:t> with committed funds of </a:t>
            </a:r>
            <a:r>
              <a:rPr lang="mk-MK" i="1" dirty="0" smtClean="0"/>
              <a:t> с </a:t>
            </a:r>
            <a:r>
              <a:rPr lang="mk-MK" i="1" dirty="0"/>
              <a:t>1.000.000 </a:t>
            </a:r>
            <a:r>
              <a:rPr lang="en-US" i="1" dirty="0" err="1" smtClean="0"/>
              <a:t>denars</a:t>
            </a:r>
            <a:r>
              <a:rPr lang="mk-MK" i="1" dirty="0" smtClean="0"/>
              <a:t>.</a:t>
            </a:r>
            <a:endParaRPr lang="mk-MK" dirty="0"/>
          </a:p>
          <a:p>
            <a:r>
              <a:rPr lang="en-US" i="1" dirty="0" smtClean="0"/>
              <a:t>Calculate the level and dynamics of profitability</a:t>
            </a:r>
            <a:r>
              <a:rPr lang="mk-MK" i="1" dirty="0" smtClean="0"/>
              <a:t>а с.</a:t>
            </a:r>
            <a:endParaRPr lang="mk-MK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dirty="0" smtClean="0"/>
              <a:t>	2009 </a:t>
            </a:r>
            <a:endParaRPr lang="mk-MK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=profit</a:t>
            </a:r>
            <a:r>
              <a:rPr lang="mk-MK" dirty="0" smtClean="0"/>
              <a:t>/</a:t>
            </a:r>
            <a:r>
              <a:rPr lang="en-US" dirty="0" smtClean="0"/>
              <a:t>Committed funds</a:t>
            </a:r>
            <a:r>
              <a:rPr lang="mk-MK" dirty="0" smtClean="0"/>
              <a:t>=300.000/900.000=0,33</a:t>
            </a:r>
            <a:endParaRPr lang="mk-MK" dirty="0"/>
          </a:p>
          <a:p>
            <a:pPr marL="0" indent="0">
              <a:buNone/>
            </a:pPr>
            <a:r>
              <a:rPr lang="mk-MK" dirty="0" smtClean="0"/>
              <a:t>	2010 </a:t>
            </a:r>
            <a:endParaRPr lang="mk-MK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=profit</a:t>
            </a:r>
            <a:r>
              <a:rPr lang="mk-MK" dirty="0" smtClean="0"/>
              <a:t>/</a:t>
            </a:r>
            <a:r>
              <a:rPr lang="en-US" dirty="0" smtClean="0"/>
              <a:t>committed funds</a:t>
            </a:r>
            <a:r>
              <a:rPr lang="mk-MK" dirty="0" smtClean="0"/>
              <a:t>=250.000/1.000.000=0,25</a:t>
            </a:r>
            <a:endParaRPr lang="mk-MK" dirty="0"/>
          </a:p>
          <a:p>
            <a:r>
              <a:rPr lang="en-US" dirty="0" err="1"/>
              <a:t>i</a:t>
            </a:r>
            <a:r>
              <a:rPr lang="en-US" baseline="-25000" dirty="0" err="1"/>
              <a:t>r</a:t>
            </a:r>
            <a:r>
              <a:rPr lang="en-US" dirty="0"/>
              <a:t>= R</a:t>
            </a:r>
            <a:r>
              <a:rPr lang="en-US" baseline="-25000" dirty="0"/>
              <a:t>2</a:t>
            </a:r>
            <a:r>
              <a:rPr lang="en-US" dirty="0"/>
              <a:t>/ R</a:t>
            </a:r>
            <a:r>
              <a:rPr lang="en-US" baseline="-25000" dirty="0"/>
              <a:t>1</a:t>
            </a:r>
            <a:r>
              <a:rPr lang="en-US" dirty="0"/>
              <a:t>·100%=0,25/0,33 =75,76% </a:t>
            </a:r>
            <a:r>
              <a:rPr lang="en-US" dirty="0" smtClean="0"/>
              <a:t>reduction</a:t>
            </a:r>
            <a:endParaRPr lang="mk-MK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15376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Economical </a:t>
            </a:r>
            <a:r>
              <a:rPr lang="en-US" dirty="0" smtClean="0"/>
              <a:t>principles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 of </a:t>
            </a:r>
            <a:r>
              <a:rPr lang="en-US" dirty="0" smtClean="0"/>
              <a:t>Productivity</a:t>
            </a:r>
          </a:p>
          <a:p>
            <a:r>
              <a:rPr lang="en-US" dirty="0" smtClean="0"/>
              <a:t>Principle </a:t>
            </a:r>
            <a:r>
              <a:rPr lang="en-US" dirty="0" smtClean="0"/>
              <a:t>of </a:t>
            </a:r>
            <a:r>
              <a:rPr lang="en-US" dirty="0" smtClean="0"/>
              <a:t>Economy</a:t>
            </a:r>
          </a:p>
          <a:p>
            <a:r>
              <a:rPr lang="en-US" dirty="0" smtClean="0"/>
              <a:t>Principle </a:t>
            </a:r>
            <a:r>
              <a:rPr lang="en-US" dirty="0" smtClean="0"/>
              <a:t>of </a:t>
            </a:r>
            <a:r>
              <a:rPr lang="en-US" dirty="0" smtClean="0"/>
              <a:t>Profitability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6394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Productivity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between production ((trading) and  invested effort</a:t>
            </a:r>
            <a:r>
              <a:rPr lang="mk-MK" dirty="0" smtClean="0"/>
              <a:t>.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dirty="0" smtClean="0"/>
              <a:t>                                    </a:t>
            </a:r>
            <a:r>
              <a:rPr lang="en-US" dirty="0" smtClean="0"/>
              <a:t>Production (trading)</a:t>
            </a:r>
            <a:endParaRPr lang="mk-MK" dirty="0"/>
          </a:p>
          <a:p>
            <a:r>
              <a:rPr lang="en-US" b="1" dirty="0" smtClean="0"/>
              <a:t>Productivity</a:t>
            </a:r>
            <a:r>
              <a:rPr lang="mk-MK" dirty="0" smtClean="0"/>
              <a:t>=---------------------------------------</a:t>
            </a:r>
            <a:endParaRPr lang="mk-MK" dirty="0"/>
          </a:p>
          <a:p>
            <a:pPr marL="0" indent="0">
              <a:buNone/>
            </a:pPr>
            <a:r>
              <a:rPr lang="mk-MK" dirty="0" smtClean="0"/>
              <a:t>                                             </a:t>
            </a:r>
            <a:r>
              <a:rPr lang="en-US" dirty="0" smtClean="0"/>
              <a:t>Invested effort</a:t>
            </a:r>
            <a:endParaRPr lang="mk-MK" dirty="0"/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02709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50044"/>
            <a:ext cx="6781800" cy="49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9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Economy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production (trading) and expenses</a:t>
            </a:r>
            <a:r>
              <a:rPr lang="en-US" dirty="0"/>
              <a:t>.</a:t>
            </a:r>
            <a:endParaRPr lang="mk-MK" dirty="0" smtClean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dirty="0" smtClean="0"/>
              <a:t>                                   </a:t>
            </a:r>
            <a:r>
              <a:rPr lang="en-US" dirty="0" smtClean="0"/>
              <a:t>Production (trading)</a:t>
            </a:r>
            <a:endParaRPr lang="mk-MK" dirty="0"/>
          </a:p>
          <a:p>
            <a:r>
              <a:rPr lang="en-US" b="1" dirty="0" smtClean="0"/>
              <a:t>Economy</a:t>
            </a:r>
            <a:r>
              <a:rPr lang="mk-MK" dirty="0" smtClean="0"/>
              <a:t>=---------------------------------------</a:t>
            </a:r>
            <a:endParaRPr lang="mk-MK" dirty="0"/>
          </a:p>
          <a:p>
            <a:pPr marL="0" indent="0">
              <a:buNone/>
            </a:pPr>
            <a:r>
              <a:rPr lang="mk-MK" dirty="0" smtClean="0"/>
              <a:t>                                              </a:t>
            </a:r>
            <a:r>
              <a:rPr lang="en-US" dirty="0" smtClean="0"/>
              <a:t>Expenses</a:t>
            </a:r>
            <a:endParaRPr lang="mk-MK" dirty="0"/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2254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51857"/>
            <a:ext cx="6355079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4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Profitability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profit and invested means (consistent and rotatory)  </a:t>
            </a:r>
            <a:endParaRPr lang="mk-MK" dirty="0" smtClean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dirty="0" smtClean="0"/>
              <a:t>                                               </a:t>
            </a:r>
            <a:r>
              <a:rPr lang="en-US" dirty="0" smtClean="0"/>
              <a:t>Profit</a:t>
            </a:r>
            <a:endParaRPr lang="mk-MK" dirty="0"/>
          </a:p>
          <a:p>
            <a:r>
              <a:rPr lang="en-US" b="1" dirty="0" smtClean="0"/>
              <a:t>Profitability</a:t>
            </a:r>
            <a:r>
              <a:rPr lang="mk-MK" dirty="0" smtClean="0"/>
              <a:t>=---------------------------------------</a:t>
            </a:r>
            <a:endParaRPr lang="mk-MK" dirty="0"/>
          </a:p>
          <a:p>
            <a:pPr marL="0" indent="0">
              <a:buNone/>
            </a:pPr>
            <a:r>
              <a:rPr lang="mk-MK" dirty="0" smtClean="0"/>
              <a:t>                                         </a:t>
            </a:r>
            <a:r>
              <a:rPr lang="en-US" dirty="0" smtClean="0"/>
              <a:t>Invested means</a:t>
            </a:r>
            <a:endParaRPr lang="mk-MK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9495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41400"/>
            <a:ext cx="7010399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r>
              <a:rPr lang="mk-MK" dirty="0" smtClean="0"/>
              <a:t> 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157135" cy="344499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en-US" dirty="0" smtClean="0"/>
              <a:t>Effectiveness  means capacity of company to provide necessary resources and use them  more effectively to fulfill its target.</a:t>
            </a:r>
            <a:endParaRPr lang="ru-RU" dirty="0"/>
          </a:p>
          <a:p>
            <a:r>
              <a:rPr lang="ru-RU" dirty="0"/>
              <a:t>		   </a:t>
            </a:r>
            <a:r>
              <a:rPr lang="en-US" dirty="0" smtClean="0"/>
              <a:t>Effectiveness means doing the right work.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60" y="3276600"/>
            <a:ext cx="2926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82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367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 Economical Principles </vt:lpstr>
      <vt:lpstr>Economical principles</vt:lpstr>
      <vt:lpstr>Productivity</vt:lpstr>
      <vt:lpstr>PowerPoint Presentation</vt:lpstr>
      <vt:lpstr>Economy</vt:lpstr>
      <vt:lpstr>PowerPoint Presentation</vt:lpstr>
      <vt:lpstr>Profitability</vt:lpstr>
      <vt:lpstr>PowerPoint Presentation</vt:lpstr>
      <vt:lpstr>Effectiveness </vt:lpstr>
      <vt:lpstr>Efficiency</vt:lpstr>
      <vt:lpstr>PowerPoint Presentation</vt:lpstr>
      <vt:lpstr>Productivity (task)</vt:lpstr>
      <vt:lpstr>Economy (task)</vt:lpstr>
      <vt:lpstr>Profitability (task)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Економски принципи</dc:title>
  <dc:creator>Bibe</dc:creator>
  <cp:lastModifiedBy>Bibe</cp:lastModifiedBy>
  <cp:revision>12</cp:revision>
  <dcterms:created xsi:type="dcterms:W3CDTF">2006-08-16T00:00:00Z</dcterms:created>
  <dcterms:modified xsi:type="dcterms:W3CDTF">2017-05-21T20:50:15Z</dcterms:modified>
</cp:coreProperties>
</file>